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Metni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Başlık Metni</a:t>
            </a:r>
          </a:p>
        </p:txBody>
      </p:sp>
      <p:sp>
        <p:nvSpPr>
          <p:cNvPr id="12" name="Gövde Düzeyi Bir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406400" indent="-355600" algn="ctr">
              <a:buClrTx/>
              <a:buSzTx/>
              <a:buFontTx/>
              <a:buNone/>
              <a:defRPr sz="2400"/>
            </a:lvl1pPr>
            <a:lvl2pPr marL="406400" indent="127000" algn="ctr">
              <a:buClrTx/>
              <a:buSzTx/>
              <a:buFontTx/>
              <a:buNone/>
              <a:defRPr sz="2400"/>
            </a:lvl2pPr>
            <a:lvl3pPr marL="406400" indent="609600" algn="ctr">
              <a:buClrTx/>
              <a:buSzTx/>
              <a:buFontTx/>
              <a:buNone/>
              <a:defRPr sz="2400"/>
            </a:lvl3pPr>
            <a:lvl4pPr marL="406400" indent="1079500" algn="ctr">
              <a:buClrTx/>
              <a:buSzTx/>
              <a:buFontTx/>
              <a:buNone/>
              <a:defRPr sz="2400"/>
            </a:lvl4pPr>
            <a:lvl5pPr marL="406400" indent="1536700" algn="ctr">
              <a:buClrTx/>
              <a:buSzTx/>
              <a:buFontTx/>
              <a:buNone/>
              <a:defRPr sz="24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1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96" name="Gövde Düzeyi Bir…"/>
          <p:cNvSpPr txBox="1"/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9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aşlık Metni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105" name="Gövde Düzeyi Bir…"/>
          <p:cNvSpPr txBox="1"/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106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ayt Numarası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21" name="Gövde Düzeyi Bi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22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aşlık Metni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Başlık Metni</a:t>
            </a:r>
          </a:p>
        </p:txBody>
      </p:sp>
      <p:sp>
        <p:nvSpPr>
          <p:cNvPr id="30" name="Gövde Düzeyi Bir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3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39" name="Gövde Düzeyi Bir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40" name="Google Shape;36;p18"/>
          <p:cNvSpPr txBox="1"/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aşlık Metni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49" name="Gövde Düzeyi Bir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b="1" sz="2400"/>
            </a:lvl1pPr>
            <a:lvl2pPr marL="228600" indent="457200">
              <a:buClrTx/>
              <a:buSzTx/>
              <a:buFontTx/>
              <a:buNone/>
              <a:defRPr b="1" sz="2400"/>
            </a:lvl2pPr>
            <a:lvl3pPr marL="228600" indent="914400">
              <a:buClrTx/>
              <a:buSzTx/>
              <a:buFontTx/>
              <a:buNone/>
              <a:defRPr b="1" sz="2400"/>
            </a:lvl3pPr>
            <a:lvl4pPr marL="228600" indent="1371600">
              <a:buClrTx/>
              <a:buSzTx/>
              <a:buFontTx/>
              <a:buNone/>
              <a:defRPr b="1" sz="2400"/>
            </a:lvl4pPr>
            <a:lvl5pPr marL="228600" indent="1828800">
              <a:buClrTx/>
              <a:buSzTx/>
              <a:buFontTx/>
              <a:buNone/>
              <a:defRPr b="1" sz="24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50" name="Google Shape;43;p19"/>
          <p:cNvSpPr txBox="1"/>
          <p:nvPr>
            <p:ph type="body" sz="half" idx="21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Google Shape;44;p19"/>
          <p:cNvSpPr txBox="1"/>
          <p:nvPr>
            <p:ph type="body" sz="quarter" idx="2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b="1" sz="2400"/>
            </a:pPr>
          </a:p>
        </p:txBody>
      </p:sp>
      <p:sp>
        <p:nvSpPr>
          <p:cNvPr id="52" name="Google Shape;45;p19"/>
          <p:cNvSpPr txBox="1"/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6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aşlık Metni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Başlık Metni</a:t>
            </a:r>
          </a:p>
        </p:txBody>
      </p:sp>
      <p:sp>
        <p:nvSpPr>
          <p:cNvPr id="76" name="Gövde Düzeyi Bir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77" name="Google Shape;61;p22"/>
          <p:cNvSpPr txBox="1"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7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aşlık Metni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Başlık Metni</a:t>
            </a:r>
          </a:p>
        </p:txBody>
      </p:sp>
      <p:sp>
        <p:nvSpPr>
          <p:cNvPr id="86" name="Google Shape;67;p23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Gövde Düzeyi Bir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8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Metni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Başlık Metni</a:t>
            </a:r>
          </a:p>
        </p:txBody>
      </p:sp>
      <p:sp>
        <p:nvSpPr>
          <p:cNvPr id="3" name="Gövde Düzeyi Bir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4" name="Slayt Numarası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1550" marR="0" indent="-4000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08760" marR="0" indent="-4800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" TargetMode="External"/><Relationship Id="rId3" Type="http://schemas.openxmlformats.org/officeDocument/2006/relationships/hyperlink" Target="https://docs.aws.amazon.com" TargetMode="External"/><Relationship Id="rId4" Type="http://schemas.openxmlformats.org/officeDocument/2006/relationships/hyperlink" Target="https://aws.amazon.com/console/" TargetMode="External"/><Relationship Id="rId5" Type="http://schemas.openxmlformats.org/officeDocument/2006/relationships/hyperlink" Target="https://aws.amazon.com/cli/" TargetMode="External"/><Relationship Id="rId6" Type="http://schemas.openxmlformats.org/officeDocument/2006/relationships/hyperlink" Target="https://aws.amazon.com/certification/" TargetMode="External"/><Relationship Id="rId7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  <p:sp>
        <p:nvSpPr>
          <p:cNvPr id="123" name="Google Shape;90;p1"/>
          <p:cNvSpPr txBox="1"/>
          <p:nvPr>
            <p:ph type="ctrTitle"/>
          </p:nvPr>
        </p:nvSpPr>
        <p:spPr>
          <a:xfrm>
            <a:off x="2843326" y="2683466"/>
            <a:ext cx="7294706" cy="1491068"/>
          </a:xfrm>
          <a:prstGeom prst="rect">
            <a:avLst/>
          </a:prstGeom>
        </p:spPr>
        <p:txBody>
          <a:bodyPr/>
          <a:lstStyle/>
          <a:p>
            <a:pPr defTabSz="594359">
              <a:defRPr b="1" sz="4680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SESSION-1:</a:t>
            </a:r>
          </a:p>
          <a:p>
            <a:pPr defTabSz="594359">
              <a:defRPr b="1" sz="4680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5200"/>
              <a:t>AWS FUNDAMENTALS</a:t>
            </a:r>
          </a:p>
        </p:txBody>
      </p:sp>
      <p:sp>
        <p:nvSpPr>
          <p:cNvPr id="124" name="Google Shape;91;p1"/>
          <p:cNvSpPr/>
          <p:nvPr/>
        </p:nvSpPr>
        <p:spPr>
          <a:xfrm rot="5400000">
            <a:off x="759866" y="346832"/>
            <a:ext cx="146401" cy="7041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5" name="Google Shape;92;p1"/>
          <p:cNvSpPr/>
          <p:nvPr/>
        </p:nvSpPr>
        <p:spPr>
          <a:xfrm>
            <a:off x="371475" y="620656"/>
            <a:ext cx="992980" cy="15133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6" name="Google Shape;93;p1"/>
          <p:cNvSpPr/>
          <p:nvPr/>
        </p:nvSpPr>
        <p:spPr>
          <a:xfrm>
            <a:off x="0" y="0"/>
            <a:ext cx="770886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  <a:effectLst>
            <a:outerShdw sx="100000" sy="100000" kx="0" ky="0" algn="b" rotWithShape="0" blurRad="63500" dist="19050" dir="5400000">
              <a:srgbClr val="00FF00">
                <a:alpha val="4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7" name="Google Shape;94;p1"/>
          <p:cNvSpPr/>
          <p:nvPr/>
        </p:nvSpPr>
        <p:spPr>
          <a:xfrm>
            <a:off x="780121" y="4439375"/>
            <a:ext cx="11421116" cy="241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2FACD"/>
          </a:solidFill>
          <a:ln w="25400">
            <a:solidFill>
              <a:srgbClr val="B2FAC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8" name="Google Shape;95;p1" descr="Google Shape;95;p1"/>
          <p:cNvPicPr>
            <a:picLocks noChangeAspect="1"/>
          </p:cNvPicPr>
          <p:nvPr/>
        </p:nvPicPr>
        <p:blipFill>
          <a:blip r:embed="rId2">
            <a:extLst/>
          </a:blip>
          <a:srcRect l="0" t="9089" r="18178" b="0"/>
          <a:stretch>
            <a:fillRect/>
          </a:stretch>
        </p:blipFill>
        <p:spPr>
          <a:xfrm>
            <a:off x="10728249" y="62975"/>
            <a:ext cx="1311351" cy="12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gion Selection F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Region Selection Factors</a:t>
            </a:r>
          </a:p>
        </p:txBody>
      </p:sp>
      <p:sp>
        <p:nvSpPr>
          <p:cNvPr id="182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3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84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5339" y="1649489"/>
            <a:ext cx="7481322" cy="4606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ocal Z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Local Zones</a:t>
            </a:r>
          </a:p>
        </p:txBody>
      </p:sp>
      <p:sp>
        <p:nvSpPr>
          <p:cNvPr id="188" name="Use cases: Media and entertainment content creation, real-time gaming, machine learning inference, live video streaming, augmented virtuality (AR) and virtual reality (VR)"/>
          <p:cNvSpPr txBox="1"/>
          <p:nvPr>
            <p:ph type="body" sz="quarter" idx="1"/>
          </p:nvPr>
        </p:nvSpPr>
        <p:spPr>
          <a:xfrm>
            <a:off x="1016000" y="1825625"/>
            <a:ext cx="10160000" cy="1387041"/>
          </a:xfrm>
          <a:prstGeom prst="rect">
            <a:avLst/>
          </a:prstGeom>
        </p:spPr>
        <p:txBody>
          <a:bodyPr/>
          <a:lstStyle>
            <a:lvl1pPr algn="just">
              <a:buSzPts val="2000"/>
              <a:defRPr sz="2000"/>
            </a:lvl1pPr>
          </a:lstStyle>
          <a:p>
            <a:pPr/>
            <a:r>
              <a:t>Use cases: Media and entertainment content creation, real-time gaming, machine learning inference, live video streaming, augmented virtuality (AR) and virtual reality (VR) </a:t>
            </a:r>
          </a:p>
        </p:txBody>
      </p:sp>
      <p:sp>
        <p:nvSpPr>
          <p:cNvPr id="189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0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1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728" y="3347602"/>
            <a:ext cx="4830742" cy="212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Görüntü" descr="Görüntü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6847" y="2575662"/>
            <a:ext cx="6060962" cy="3665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Edge Lo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Edge Locations</a:t>
            </a:r>
          </a:p>
        </p:txBody>
      </p:sp>
      <p:sp>
        <p:nvSpPr>
          <p:cNvPr id="196" name="Supports AWS Services such as Amazon Route 53 and Amazon Cloudfront."/>
          <p:cNvSpPr txBox="1"/>
          <p:nvPr>
            <p:ph type="body" sz="quarter" idx="1"/>
          </p:nvPr>
        </p:nvSpPr>
        <p:spPr>
          <a:xfrm>
            <a:off x="1016000" y="1825625"/>
            <a:ext cx="10160000" cy="1387041"/>
          </a:xfrm>
          <a:prstGeom prst="rect">
            <a:avLst/>
          </a:prstGeom>
        </p:spPr>
        <p:txBody>
          <a:bodyPr/>
          <a:lstStyle>
            <a:lvl1pPr algn="just">
              <a:buSzPts val="2000"/>
              <a:defRPr sz="2000"/>
            </a:lvl1pPr>
          </a:lstStyle>
          <a:p>
            <a:pPr/>
            <a:r>
              <a:t>Supports AWS Services such as Amazon Route 53 and Amazon Cloudfront.</a:t>
            </a:r>
          </a:p>
        </p:txBody>
      </p:sp>
      <p:sp>
        <p:nvSpPr>
          <p:cNvPr id="197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8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9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0383" y="2483990"/>
            <a:ext cx="7011234" cy="3972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dge Locations -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Edge Locations - Example</a:t>
            </a:r>
          </a:p>
        </p:txBody>
      </p:sp>
      <p:sp>
        <p:nvSpPr>
          <p:cNvPr id="203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4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5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Ekran Resmi 2024-12-23 17.06.37.png" descr="Ekran Resmi 2024-12-23 17.06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6440" y="1815588"/>
            <a:ext cx="8719120" cy="4557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Summary</a:t>
            </a:r>
          </a:p>
        </p:txBody>
      </p:sp>
      <p:sp>
        <p:nvSpPr>
          <p:cNvPr id="209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0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1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8822" y="1639135"/>
            <a:ext cx="7894356" cy="4740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WS Core Services - Simple Storage Service (S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 sz="3200"/>
            </a:lvl1pPr>
          </a:lstStyle>
          <a:p>
            <a:pPr/>
            <a:r>
              <a:t>AWS Core Services - Simple Storage Service (S3)</a:t>
            </a:r>
          </a:p>
        </p:txBody>
      </p:sp>
      <p:sp>
        <p:nvSpPr>
          <p:cNvPr id="215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16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7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8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It is a durable object storage solution.…"/>
          <p:cNvSpPr txBox="1"/>
          <p:nvPr>
            <p:ph type="body" sz="half" idx="1"/>
          </p:nvPr>
        </p:nvSpPr>
        <p:spPr>
          <a:xfrm>
            <a:off x="838200" y="1825625"/>
            <a:ext cx="5987257" cy="4351338"/>
          </a:xfrm>
          <a:prstGeom prst="rect">
            <a:avLst/>
          </a:prstGeom>
        </p:spPr>
        <p:txBody>
          <a:bodyPr/>
          <a:lstStyle/>
          <a:p>
            <a:pPr>
              <a:buSzPts val="2400"/>
              <a:defRPr sz="2400"/>
            </a:pPr>
            <a:r>
              <a:t>It is a durable object storage solution.</a:t>
            </a:r>
          </a:p>
          <a:p>
            <a:pPr>
              <a:buSzPts val="2400"/>
              <a:defRPr sz="2400"/>
            </a:pPr>
            <a:r>
              <a:t>Reduce Cost</a:t>
            </a:r>
          </a:p>
          <a:p>
            <a:pPr>
              <a:buSzPts val="2400"/>
              <a:defRPr sz="2400"/>
            </a:pPr>
            <a:r>
              <a:t>Increase Agility</a:t>
            </a:r>
          </a:p>
          <a:p>
            <a:pPr>
              <a:buSzPts val="2400"/>
              <a:defRPr sz="2400"/>
            </a:pPr>
            <a:r>
              <a:t>Accelerate Innovation</a:t>
            </a:r>
          </a:p>
          <a:p>
            <a:pPr>
              <a:buSzPts val="2400"/>
              <a:defRPr sz="2400"/>
            </a:pPr>
            <a:r>
              <a:t>Strengthen Security</a:t>
            </a:r>
          </a:p>
          <a:p>
            <a:pPr algn="just">
              <a:buSzPts val="2400"/>
              <a:defRPr sz="2400"/>
            </a:pPr>
            <a:r>
              <a:t>Cost factors: Storage Type, Replication, Versioning, Data Transfer, Requests and Retrievals, Management and Analytics</a:t>
            </a:r>
          </a:p>
        </p:txBody>
      </p:sp>
      <p:pic>
        <p:nvPicPr>
          <p:cNvPr id="220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8192" y="2129614"/>
            <a:ext cx="3718857" cy="3718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AWS Core Services - Elastic Compute Cloud (EC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 sz="3200"/>
            </a:lvl1pPr>
          </a:lstStyle>
          <a:p>
            <a:pPr/>
            <a:r>
              <a:t>AWS Core Services - Elastic Compute Cloud (EC2)</a:t>
            </a:r>
          </a:p>
        </p:txBody>
      </p:sp>
      <p:sp>
        <p:nvSpPr>
          <p:cNvPr id="223" name="Physical servers host EC2 instances in AWS Region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Physical servers host EC2 instances in AWS Regions.</a:t>
            </a:r>
          </a:p>
          <a:p>
            <a:pPr algn="just">
              <a:buSzPts val="2400"/>
              <a:defRPr sz="2400"/>
            </a:pPr>
            <a:r>
              <a:t>EC2 instances give secure and resizable compute capacity in the cloud.</a:t>
            </a:r>
          </a:p>
          <a:p>
            <a:pPr algn="just">
              <a:buSzPts val="2400"/>
              <a:defRPr sz="2400"/>
            </a:pPr>
            <a:r>
              <a:t>The number of EC2 instances can be changed based on demand.</a:t>
            </a:r>
          </a:p>
        </p:txBody>
      </p:sp>
      <p:sp>
        <p:nvSpPr>
          <p:cNvPr id="224" name="Google Shape;101;g2aa37ea10a6_0_6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5" name="Google Shape;104;g2aa37ea10a6_0_6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26" name="Google Shape;105;g2aa37ea10a6_0_6" descr="Google Shape;105;g2aa37ea10a6_0_6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1254" y="3962692"/>
            <a:ext cx="1934096" cy="193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Görüntü" descr="Görüntü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9843" y="3404912"/>
            <a:ext cx="7140657" cy="3049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WS Core Services - Identity and Access Management (IA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 sz="2800"/>
            </a:lvl1pPr>
          </a:lstStyle>
          <a:p>
            <a:pPr/>
            <a:r>
              <a:t>AWS Core Services - Identity and Access Management (IAM)</a:t>
            </a:r>
          </a:p>
        </p:txBody>
      </p:sp>
      <p:sp>
        <p:nvSpPr>
          <p:cNvPr id="231" name="Create and manage users, groups and rol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Create and manage users, groups and roles.</a:t>
            </a:r>
          </a:p>
          <a:p>
            <a:pPr algn="just">
              <a:buSzPts val="2400"/>
              <a:defRPr sz="2400"/>
            </a:pPr>
            <a:r>
              <a:t>Manage access to AWS resources and services.</a:t>
            </a:r>
          </a:p>
        </p:txBody>
      </p:sp>
      <p:sp>
        <p:nvSpPr>
          <p:cNvPr id="232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3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34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4207" y="2994272"/>
            <a:ext cx="8143586" cy="3534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WS Architecting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Architecting Steps</a:t>
            </a:r>
          </a:p>
        </p:txBody>
      </p:sp>
      <p:sp>
        <p:nvSpPr>
          <p:cNvPr id="238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9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0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4581" y="1778316"/>
            <a:ext cx="10122838" cy="4270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AWS Pill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Pillars</a:t>
            </a:r>
          </a:p>
        </p:txBody>
      </p:sp>
      <p:sp>
        <p:nvSpPr>
          <p:cNvPr id="244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5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6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111" y="1625388"/>
            <a:ext cx="10343778" cy="4647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mportant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Important Links</a:t>
            </a:r>
          </a:p>
        </p:txBody>
      </p:sp>
      <p:sp>
        <p:nvSpPr>
          <p:cNvPr id="131" name="AWS Website —&gt; https://aws.amazon.com…"/>
          <p:cNvSpPr txBox="1"/>
          <p:nvPr>
            <p:ph type="body" sz="half" idx="1"/>
          </p:nvPr>
        </p:nvSpPr>
        <p:spPr>
          <a:xfrm>
            <a:off x="838200" y="1825625"/>
            <a:ext cx="8505213" cy="1975000"/>
          </a:xfrm>
          <a:prstGeom prst="rect">
            <a:avLst/>
          </a:prstGeom>
        </p:spPr>
        <p:txBody>
          <a:bodyPr/>
          <a:lstStyle/>
          <a:p>
            <a:pPr algn="just">
              <a:buSzPts val="2000"/>
              <a:defRPr sz="2000"/>
            </a:pPr>
            <a:r>
              <a:t>AWS Website —&gt;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https://aws.amazon.com</a:t>
            </a:r>
          </a:p>
          <a:p>
            <a:pPr algn="just">
              <a:buSzPts val="2000"/>
              <a:defRPr sz="2000"/>
            </a:pPr>
            <a:r>
              <a:t>AWS Documentation —&gt;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https://docs.aws.amazon.com</a:t>
            </a:r>
          </a:p>
          <a:p>
            <a:pPr algn="just">
              <a:buSzPts val="2000"/>
              <a:defRPr sz="2000"/>
            </a:pPr>
            <a:r>
              <a:t>AWS Management Console —&gt;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https://aws.amazon.com/console/</a:t>
            </a:r>
          </a:p>
          <a:p>
            <a:pPr algn="just">
              <a:buSzPts val="2000"/>
              <a:defRPr sz="2000"/>
            </a:pPr>
            <a:r>
              <a:t>AWS Command Line Interface Download —&gt;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https://aws.amazon.com/cli/</a:t>
            </a:r>
          </a:p>
          <a:p>
            <a:pPr algn="just">
              <a:buSzPts val="2000"/>
              <a:defRPr sz="2000"/>
            </a:pPr>
            <a:r>
              <a:t>AWS Certification —&gt;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 invalidUrl="" action="" tgtFrame="" tooltip="" history="1" highlightClick="0" endSnd="0"/>
              </a:rPr>
              <a:t>https://aws.amazon.com/certification/</a:t>
            </a:r>
          </a:p>
        </p:txBody>
      </p:sp>
      <p:sp>
        <p:nvSpPr>
          <p:cNvPr id="132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3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34" name="Google Shape;117;g2aa37ea10a6_0_0" descr="Google Shape;117;g2aa37ea10a6_0_0"/>
          <p:cNvPicPr>
            <a:picLocks noChangeAspect="1"/>
          </p:cNvPicPr>
          <p:nvPr/>
        </p:nvPicPr>
        <p:blipFill>
          <a:blip r:embed="rId7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WS Cert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Certifications</a:t>
            </a:r>
          </a:p>
        </p:txBody>
      </p:sp>
      <p:sp>
        <p:nvSpPr>
          <p:cNvPr id="250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1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52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0186" y="1594180"/>
            <a:ext cx="6231628" cy="5030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  <p:sp>
        <p:nvSpPr>
          <p:cNvPr id="256" name="Google Shape;90;p1"/>
          <p:cNvSpPr txBox="1"/>
          <p:nvPr>
            <p:ph type="ctrTitle"/>
          </p:nvPr>
        </p:nvSpPr>
        <p:spPr>
          <a:xfrm>
            <a:off x="2526853" y="2683466"/>
            <a:ext cx="7927652" cy="1491068"/>
          </a:xfrm>
          <a:prstGeom prst="rect">
            <a:avLst/>
          </a:prstGeom>
        </p:spPr>
        <p:txBody>
          <a:bodyPr/>
          <a:lstStyle>
            <a:lvl1pPr defTabSz="640079">
              <a:defRPr b="1" sz="5040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THANKS FOR LISTENING</a:t>
            </a:r>
          </a:p>
        </p:txBody>
      </p:sp>
      <p:sp>
        <p:nvSpPr>
          <p:cNvPr id="257" name="Google Shape;91;p1"/>
          <p:cNvSpPr/>
          <p:nvPr/>
        </p:nvSpPr>
        <p:spPr>
          <a:xfrm rot="5400000">
            <a:off x="759866" y="346832"/>
            <a:ext cx="146401" cy="7041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8" name="Google Shape;92;p1"/>
          <p:cNvSpPr/>
          <p:nvPr/>
        </p:nvSpPr>
        <p:spPr>
          <a:xfrm>
            <a:off x="371475" y="620656"/>
            <a:ext cx="992980" cy="15133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9" name="Google Shape;93;p1"/>
          <p:cNvSpPr/>
          <p:nvPr/>
        </p:nvSpPr>
        <p:spPr>
          <a:xfrm>
            <a:off x="0" y="0"/>
            <a:ext cx="770886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  <a:effectLst>
            <a:outerShdw sx="100000" sy="100000" kx="0" ky="0" algn="b" rotWithShape="0" blurRad="63500" dist="19050" dir="5400000">
              <a:srgbClr val="00FF00">
                <a:alpha val="4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0" name="Google Shape;94;p1"/>
          <p:cNvSpPr/>
          <p:nvPr/>
        </p:nvSpPr>
        <p:spPr>
          <a:xfrm>
            <a:off x="780121" y="4439375"/>
            <a:ext cx="11421116" cy="241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2FACD"/>
          </a:solidFill>
          <a:ln w="25400">
            <a:solidFill>
              <a:srgbClr val="B2FAC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61" name="Google Shape;95;p1" descr="Google Shape;95;p1"/>
          <p:cNvPicPr>
            <a:picLocks noChangeAspect="1"/>
          </p:cNvPicPr>
          <p:nvPr/>
        </p:nvPicPr>
        <p:blipFill>
          <a:blip r:embed="rId2">
            <a:extLst/>
          </a:blip>
          <a:srcRect l="0" t="9089" r="18178" b="0"/>
          <a:stretch>
            <a:fillRect/>
          </a:stretch>
        </p:blipFill>
        <p:spPr>
          <a:xfrm>
            <a:off x="10728249" y="62975"/>
            <a:ext cx="1311351" cy="12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mazon Web Services (AW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Amazon Web Services (AWS)</a:t>
            </a:r>
          </a:p>
        </p:txBody>
      </p:sp>
      <p:sp>
        <p:nvSpPr>
          <p:cNvPr id="137" name="Global Data Centers and more than 200 services…"/>
          <p:cNvSpPr txBox="1"/>
          <p:nvPr>
            <p:ph type="body" sz="quarter" idx="1"/>
          </p:nvPr>
        </p:nvSpPr>
        <p:spPr>
          <a:xfrm>
            <a:off x="838200" y="1825625"/>
            <a:ext cx="5966718" cy="1975000"/>
          </a:xfrm>
          <a:prstGeom prst="rect">
            <a:avLst/>
          </a:prstGeom>
        </p:spPr>
        <p:txBody>
          <a:bodyPr/>
          <a:lstStyle/>
          <a:p>
            <a:pPr algn="just">
              <a:buSzPts val="2000"/>
              <a:defRPr sz="2000"/>
            </a:pPr>
            <a:r>
              <a:t>Global Data Centers and more than 200 services</a:t>
            </a:r>
          </a:p>
          <a:p>
            <a:pPr algn="just">
              <a:buSzPts val="2000"/>
              <a:defRPr sz="2000"/>
            </a:pPr>
            <a:r>
              <a:t>Pay as you go</a:t>
            </a:r>
          </a:p>
          <a:p>
            <a:pPr algn="just">
              <a:buSzPts val="2000"/>
              <a:defRPr sz="2000"/>
            </a:pPr>
            <a:r>
              <a:t>Built for business needs</a:t>
            </a:r>
          </a:p>
          <a:p>
            <a:pPr algn="just">
              <a:buSzPts val="2000"/>
              <a:defRPr sz="2000"/>
            </a:pPr>
            <a:r>
              <a:t>Secure and robust</a:t>
            </a:r>
          </a:p>
        </p:txBody>
      </p:sp>
      <p:sp>
        <p:nvSpPr>
          <p:cNvPr id="138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9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0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0004" y="3599327"/>
            <a:ext cx="5631992" cy="2694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y AWS?"/>
          <p:cNvSpPr txBox="1"/>
          <p:nvPr>
            <p:ph type="title"/>
          </p:nvPr>
        </p:nvSpPr>
        <p:spPr>
          <a:xfrm>
            <a:off x="838200" y="423515"/>
            <a:ext cx="10515600" cy="1325564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Why AWS?</a:t>
            </a:r>
          </a:p>
        </p:txBody>
      </p:sp>
      <p:sp>
        <p:nvSpPr>
          <p:cNvPr id="144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5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6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8929" y="1624278"/>
            <a:ext cx="8174142" cy="4586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23;g2aa37ea10a6_0_121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0" name="Google Shape;128;g2aa37ea10a6_0_121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1" name="Google Shape;129;g2aa37ea10a6_0_121" descr="Google Shape;129;g2aa37ea10a6_0_121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5216" y="869184"/>
            <a:ext cx="9101568" cy="511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WS Infra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Infrastructure</a:t>
            </a:r>
          </a:p>
        </p:txBody>
      </p:sp>
      <p:sp>
        <p:nvSpPr>
          <p:cNvPr id="155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6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7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Ekran Resmi 2024-12-23 16.58.29.png" descr="Ekran Resmi 2024-12-23 16.58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3800" y="1615673"/>
            <a:ext cx="7264400" cy="472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WS Data Cen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Data Centers</a:t>
            </a:r>
          </a:p>
        </p:txBody>
      </p:sp>
      <p:sp>
        <p:nvSpPr>
          <p:cNvPr id="161" name="AWS Services operate within AWS Data Centers which consist of thousands of serve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buSzPts val="2000"/>
              <a:defRPr sz="2000"/>
            </a:pPr>
            <a:r>
              <a:t>AWS Services operate within AWS Data Centers which consist of thousands of servers.</a:t>
            </a:r>
          </a:p>
          <a:p>
            <a:pPr algn="just">
              <a:buSzPts val="2000"/>
              <a:defRPr sz="2000"/>
            </a:pPr>
            <a:r>
              <a:t>Each location uses AWS proprietary network equipment.</a:t>
            </a:r>
          </a:p>
          <a:p>
            <a:pPr algn="just">
              <a:buSzPts val="2000"/>
              <a:defRPr sz="2000"/>
            </a:pPr>
            <a:r>
              <a:t>Data Centers are organized into Availability Zones. </a:t>
            </a:r>
          </a:p>
        </p:txBody>
      </p:sp>
      <p:sp>
        <p:nvSpPr>
          <p:cNvPr id="162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3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4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2764" y="3347602"/>
            <a:ext cx="4066472" cy="3065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vailability Z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Availability Zones</a:t>
            </a:r>
          </a:p>
        </p:txBody>
      </p:sp>
      <p:sp>
        <p:nvSpPr>
          <p:cNvPr id="168" name="Data centers in a Region which interconnected by high-speed private links.…"/>
          <p:cNvSpPr txBox="1"/>
          <p:nvPr>
            <p:ph type="body" sz="quarter" idx="1"/>
          </p:nvPr>
        </p:nvSpPr>
        <p:spPr>
          <a:xfrm>
            <a:off x="1104900" y="1825625"/>
            <a:ext cx="8285054" cy="1387041"/>
          </a:xfrm>
          <a:prstGeom prst="rect">
            <a:avLst/>
          </a:prstGeom>
        </p:spPr>
        <p:txBody>
          <a:bodyPr/>
          <a:lstStyle/>
          <a:p>
            <a:pPr algn="just">
              <a:buSzPts val="2000"/>
              <a:defRPr sz="2000"/>
            </a:pPr>
            <a:r>
              <a:t>Data centers in a Region which interconnected by high-speed private links.</a:t>
            </a:r>
          </a:p>
          <a:p>
            <a:pPr algn="just">
              <a:buSzPts val="2000"/>
              <a:defRPr sz="2000"/>
            </a:pPr>
            <a:r>
              <a:t>Designed for fault toleration.</a:t>
            </a:r>
          </a:p>
          <a:p>
            <a:pPr algn="just">
              <a:buSzPts val="2000"/>
              <a:defRPr sz="2000"/>
            </a:pPr>
            <a:r>
              <a:t>Using to achieve high availability.</a:t>
            </a:r>
          </a:p>
        </p:txBody>
      </p:sp>
      <p:sp>
        <p:nvSpPr>
          <p:cNvPr id="169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0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71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969" y="3209877"/>
            <a:ext cx="7140062" cy="3255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g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Regions</a:t>
            </a:r>
          </a:p>
        </p:txBody>
      </p:sp>
      <p:sp>
        <p:nvSpPr>
          <p:cNvPr id="175" name="They are completely independent from each other.…"/>
          <p:cNvSpPr txBox="1"/>
          <p:nvPr>
            <p:ph type="body" sz="quarter" idx="1"/>
          </p:nvPr>
        </p:nvSpPr>
        <p:spPr>
          <a:xfrm>
            <a:off x="1016000" y="1825625"/>
            <a:ext cx="8285054" cy="1387041"/>
          </a:xfrm>
          <a:prstGeom prst="rect">
            <a:avLst/>
          </a:prstGeom>
        </p:spPr>
        <p:txBody>
          <a:bodyPr/>
          <a:lstStyle/>
          <a:p>
            <a:pPr algn="just">
              <a:buSzPts val="2000"/>
              <a:defRPr sz="2000"/>
            </a:pPr>
            <a:r>
              <a:t>They are completely independent from each other.</a:t>
            </a:r>
          </a:p>
          <a:p>
            <a:pPr algn="just">
              <a:buSzPts val="2000"/>
              <a:defRPr sz="2000"/>
            </a:pPr>
            <a:r>
              <a:t>They use AWS network infrastructure. </a:t>
            </a:r>
          </a:p>
          <a:p>
            <a:pPr algn="just">
              <a:buSzPts val="2000"/>
              <a:defRPr sz="2000"/>
            </a:pPr>
            <a:r>
              <a:t>They have multiple Availability Zones.</a:t>
            </a:r>
          </a:p>
        </p:txBody>
      </p:sp>
      <p:sp>
        <p:nvSpPr>
          <p:cNvPr id="176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7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78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0779" y="3107021"/>
            <a:ext cx="6730442" cy="341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eması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eması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